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9.jpg" Type="http://schemas.openxmlformats.org/officeDocument/2006/relationships/image" Id="rId4"/><Relationship Target="../media/image05.jp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8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3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3.jpg" Type="http://schemas.openxmlformats.org/officeDocument/2006/relationships/image" Id="rId4"/><Relationship Target="../media/image21.jpg" Type="http://schemas.openxmlformats.org/officeDocument/2006/relationships/image" Id="rId3"/><Relationship Target="../media/image01.jpg" Type="http://schemas.openxmlformats.org/officeDocument/2006/relationships/image" Id="rId6"/><Relationship Target="../media/image00.jpg" Type="http://schemas.openxmlformats.org/officeDocument/2006/relationships/image" Id="rId5"/><Relationship Target="../media/image04.jpg" Type="http://schemas.openxmlformats.org/officeDocument/2006/relationships/image" Id="rId8"/><Relationship Target="../media/image02.jpg" Type="http://schemas.openxmlformats.org/officeDocument/2006/relationships/image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6.png" Type="http://schemas.openxmlformats.org/officeDocument/2006/relationships/image" Id="rId4"/><Relationship Target="../media/image09.jpg" Type="http://schemas.openxmlformats.org/officeDocument/2006/relationships/image" Id="rId3"/><Relationship Target="../media/image13.png" Type="http://schemas.openxmlformats.org/officeDocument/2006/relationships/image" Id="rId6"/><Relationship Target="../media/image06.png" Type="http://schemas.openxmlformats.org/officeDocument/2006/relationships/image" Id="rId5"/><Relationship Target="../media/image08.png" Type="http://schemas.openxmlformats.org/officeDocument/2006/relationships/image" Id="rId7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99692" x="7620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Marshlands</a:t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357400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By: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Kimberly Boudreaux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Francois One"/>
                <a:ea typeface="Francois One"/>
                <a:cs typeface="Francois One"/>
                <a:sym typeface="Francois One"/>
              </a:rPr>
              <a:t>Daislynn Kimball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y="1582475" x="2383200"/>
            <a:ext cy="1413300" cx="452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latin typeface="Francois One"/>
                <a:ea typeface="Francois One"/>
                <a:cs typeface="Francois One"/>
                <a:sym typeface="Francois One"/>
              </a:rPr>
              <a:t>Join us on an adventure as we get froggy and leap into the Louisiana Wetlands discovering more about our ecosystem.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72200" x="86300"/>
            <a:ext cy="2129573" cx="2070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/>
        </p:nvSpPr>
        <p:spPr>
          <a:xfrm>
            <a:off y="142000" x="2529450"/>
            <a:ext cy="1523100" cx="408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sz="3000" lang="en">
                <a:solidFill>
                  <a:srgbClr val="FFFF00"/>
                </a:solidFill>
              </a:rPr>
              <a:t>Removal of Sunlight</a:t>
            </a:r>
          </a:p>
          <a:p>
            <a:pPr algn="ctr">
              <a:spcBef>
                <a:spcPts val="0"/>
              </a:spcBef>
              <a:buNone/>
            </a:pPr>
            <a:r>
              <a:rPr sz="3000" lang="en">
                <a:solidFill>
                  <a:srgbClr val="FFFF00"/>
                </a:solidFill>
              </a:rPr>
              <a:t>Harmful, or Helpful?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y="2290975" x="851875"/>
            <a:ext cy="3601199" cx="7337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 indent="-317500" marL="4572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00"/>
                </a:solidFill>
              </a:rPr>
              <a:t>Most plant life in the marshland depends on photosynthesis.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00"/>
                </a:solidFill>
              </a:rPr>
              <a:t>Without plant life, most herbivores would perish.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00"/>
                </a:solidFill>
              </a:rPr>
              <a:t>Without Herbivores, most carnivores would either relocate to find food, or perish.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00"/>
                </a:solidFill>
              </a:rPr>
              <a:t>Algae thrives on Sunlight.  Without sunlight it would not exist.  Some small parasitic components, snails and herbivores have algae as a food source.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rtl="0" lvl="0" indent="-317500" marL="457200"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>
                <a:solidFill>
                  <a:srgbClr val="FFFF00"/>
                </a:solidFill>
              </a:rPr>
              <a:t>Sunlight also creates vitamin D which is an energy source for all living components.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So is the removal of sunlight harmful, or helpful?          </a:t>
            </a:r>
          </a:p>
        </p:txBody>
      </p:sp>
      <p:sp>
        <p:nvSpPr>
          <p:cNvPr id="105" name="Shape 105"/>
          <p:cNvSpPr/>
          <p:nvPr/>
        </p:nvSpPr>
        <p:spPr>
          <a:xfrm>
            <a:off y="574375" x="580800"/>
            <a:ext cy="1129500" cx="1168200"/>
          </a:xfrm>
          <a:prstGeom prst="smileyFace">
            <a:avLst>
              <a:gd fmla="val 4653" name="adj"/>
            </a:avLst>
          </a:prstGeom>
          <a:solidFill>
            <a:srgbClr val="FFFF00"/>
          </a:solidFill>
          <a:ln w="19050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06" name="Shape 106"/>
          <p:cNvSpPr/>
          <p:nvPr/>
        </p:nvSpPr>
        <p:spPr>
          <a:xfrm>
            <a:off y="864800" x="1271375"/>
            <a:ext cy="206400" cx="251699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/>
        </p:nvSpPr>
        <p:spPr>
          <a:xfrm>
            <a:off y="871250" x="813150"/>
            <a:ext cy="206400" cx="290399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08" name="Shape 108"/>
          <p:cNvCxnSpPr>
            <a:stCxn id="107" idx="3"/>
            <a:endCxn id="106" idx="1"/>
          </p:cNvCxnSpPr>
          <p:nvPr/>
        </p:nvCxnSpPr>
        <p:spPr>
          <a:xfrm rot="10800000" flipH="1">
            <a:off y="968150" x="1103549"/>
            <a:ext cy="6300" cx="1677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09" name="Shape 109"/>
          <p:cNvCxnSpPr/>
          <p:nvPr/>
        </p:nvCxnSpPr>
        <p:spPr>
          <a:xfrm rot="10800000" flipH="1">
            <a:off y="916399" x="1523075"/>
            <a:ext cy="51600" cx="161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cxnSp>
        <p:nvCxnSpPr>
          <p:cNvPr id="110" name="Shape 110"/>
          <p:cNvCxnSpPr>
            <a:stCxn id="107" idx="1"/>
          </p:cNvCxnSpPr>
          <p:nvPr/>
        </p:nvCxnSpPr>
        <p:spPr>
          <a:xfrm rot="10800000">
            <a:off y="890450" x="677550"/>
            <a:ext cy="84000" cx="135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none"/>
          </a:ln>
        </p:spPr>
      </p:cxn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71049" x="6689549"/>
            <a:ext cy="2768599" cx="2076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>
            <a:off y="735700" x="2826675"/>
            <a:ext cy="0" cx="3517199"/>
          </a:xfrm>
          <a:prstGeom prst="straightConnector1">
            <a:avLst/>
          </a:prstGeom>
          <a:noFill/>
          <a:ln w="19050" cap="flat">
            <a:solidFill>
              <a:srgbClr val="FFFF00"/>
            </a:solidFill>
            <a:prstDash val="solid"/>
            <a:round/>
            <a:headEnd w="lg" len="lg" type="none"/>
            <a:tailEnd w="lg" len="lg" type="non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Legal hunting helps to balance the ecosystem by eliminating the quantity of top predators in the region. So is the removal harmful, or helpful?      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y="2329725" x="5453275"/>
            <a:ext cy="15747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F1C232"/>
                </a:solidFill>
              </a:rPr>
              <a:t>Removal of large overpopulated predators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y="133450" x="0"/>
            <a:ext cy="519599" cx="4048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200" lang="en">
                <a:solidFill>
                  <a:srgbClr val="CC0000"/>
                </a:solidFill>
              </a:rPr>
              <a:t>Harmful or Helpful?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2369075" x="27432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/>
        </p:nvSpPr>
        <p:spPr>
          <a:xfrm>
            <a:off y="1188825" x="3566475"/>
            <a:ext cy="303299" cx="2098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Non-living Components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/>
        </p:nvSpPr>
        <p:spPr>
          <a:xfrm>
            <a:off y="279000" x="3069125"/>
            <a:ext cy="363899" cx="679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soil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y="309300" x="5483175"/>
            <a:ext cy="303299" cx="618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water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2369075" x="6574950"/>
            <a:ext cy="254699" cx="1188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Herbivores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y="2369075" x="1562125"/>
            <a:ext cy="254699" cx="1079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Death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3542225" x="4062450"/>
            <a:ext cy="254699" cx="1019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carnivores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y="1358575" x="739975"/>
            <a:ext cy="303299" cx="95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Hunters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y="3433025" x="591625"/>
            <a:ext cy="242699" cx="1373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natural causes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y="4476300" x="2790100"/>
            <a:ext cy="254699" cx="1019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pelicans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y="4488425" x="5325475"/>
            <a:ext cy="242699" cx="958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alligators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y="1358575" x="7423950"/>
            <a:ext cy="303299" cx="10796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Nutria Rat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y="3433025" x="7242150"/>
            <a:ext cy="242699" cx="1261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Marsh Rabbit</a:t>
            </a:r>
          </a:p>
        </p:txBody>
      </p:sp>
      <p:sp>
        <p:nvSpPr>
          <p:cNvPr id="137" name="Shape 137"/>
          <p:cNvSpPr/>
          <p:nvPr/>
        </p:nvSpPr>
        <p:spPr>
          <a:xfrm rot="5009304">
            <a:off y="1343170" x="5930680"/>
            <a:ext cy="564627" cx="65341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74E1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/>
        </p:nvSpPr>
        <p:spPr>
          <a:xfrm rot="9868637">
            <a:off y="3114252" x="5835119"/>
            <a:ext cy="564733" cx="65353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74E1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/>
        </p:nvSpPr>
        <p:spPr>
          <a:xfrm rot="-457451">
            <a:off y="1343096" x="2545567"/>
            <a:ext cy="564762" cx="653477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74E1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/>
        </p:nvSpPr>
        <p:spPr>
          <a:xfrm rot="-5959438">
            <a:off y="3025226" x="2687066"/>
            <a:ext cy="564811" cx="653635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274E1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1070753" x="147425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Ecosystem</a:t>
            </a:r>
          </a:p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2987800" x="599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 community of living organisms in conjunctions with the nonliving components of their environment, interacting as a system.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4800" lang="en"/>
              <a:t>Living Components</a:t>
            </a:r>
          </a:p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u="sng" lang="en">
                <a:solidFill>
                  <a:srgbClr val="FFFF00"/>
                </a:solidFill>
              </a:rPr>
              <a:t>Herbivores:</a:t>
            </a:r>
            <a:r>
              <a:rPr lang="en">
                <a:solidFill>
                  <a:srgbClr val="FFFF00"/>
                </a:solidFill>
              </a:rPr>
              <a:t> an animal that is anatomically and physiologically adapted to eating 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plant material for main component of their diet.</a:t>
            </a:r>
          </a:p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rgbClr val="FF0000"/>
                </a:solidFill>
              </a:rPr>
              <a:t>Carnivores:</a:t>
            </a:r>
            <a:r>
              <a:rPr lang="en">
                <a:solidFill>
                  <a:srgbClr val="FF0000"/>
                </a:solidFill>
              </a:rPr>
              <a:t> an organism that derives its’ energy by consuming mainly animal flesh; rather through predation or scavenging.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/>
        </p:nvSpPr>
        <p:spPr>
          <a:xfrm>
            <a:off y="293300" x="2369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rgbClr val="F1C232"/>
                </a:solidFill>
              </a:rPr>
              <a:t>Herbivores: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10725" x="0"/>
            <a:ext cy="1815949" cx="237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296975" x="406575"/>
            <a:ext cy="1620675" cx="24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384700" x="3598600"/>
            <a:ext cy="1714499" cx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564675" x="7064175"/>
            <a:ext cy="2472900" cx="18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2578950" x="3437275"/>
            <a:ext cy="1733549" cx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y="1564675" x="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Nutria Rat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y="425925" x="35986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Marsh Rabbit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y="3697900" x="4582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Snapping Turtle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y="3878700" x="49676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Squirrel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1690100" x="77120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</a:rPr>
              <a:t>Grasshopper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/>
        </p:nvSpPr>
        <p:spPr>
          <a:xfrm>
            <a:off y="228600" x="252650"/>
            <a:ext cy="986700" cx="3140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4800" lang="en">
                <a:solidFill>
                  <a:srgbClr val="B45F06"/>
                </a:solidFill>
                <a:latin typeface="Francois One"/>
                <a:ea typeface="Francois One"/>
                <a:cs typeface="Francois One"/>
                <a:sym typeface="Francois One"/>
              </a:rPr>
              <a:t>Carnivores: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487900" x="200525"/>
            <a:ext cy="914400" cx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3076075" x="252650"/>
            <a:ext cy="1447800" cx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y="1720525" x="3044000"/>
            <a:ext cy="505200" cx="175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Francois One"/>
                <a:ea typeface="Francois One"/>
                <a:cs typeface="Francois One"/>
                <a:sym typeface="Francois One"/>
              </a:rPr>
              <a:t>American Alligator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y="4090750" x="2526650"/>
            <a:ext cy="312899" cx="1840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Francois One"/>
                <a:ea typeface="Francois One"/>
                <a:cs typeface="Francois One"/>
                <a:sym typeface="Francois One"/>
              </a:rPr>
              <a:t>Speckled King Snake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56150" x="4628150"/>
            <a:ext cy="1934381" cx="25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y="1275350" x="7339275"/>
            <a:ext cy="445199" cx="1696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Francois One"/>
                <a:ea typeface="Francois One"/>
                <a:cs typeface="Francois One"/>
                <a:sym typeface="Francois One"/>
              </a:rPr>
              <a:t>Green Anole Lizard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2402300" x="5174737"/>
            <a:ext cy="2047875" cx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y="3958450" x="7224975"/>
            <a:ext cy="445199" cx="19251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69138"/>
                </a:solidFill>
                <a:latin typeface="Francois One"/>
                <a:ea typeface="Francois One"/>
                <a:cs typeface="Francois One"/>
                <a:sym typeface="Francois One"/>
              </a:rPr>
              <a:t>Brown Pelican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</a:t>
            </a:r>
            <a:r>
              <a:rPr lang="en">
                <a:solidFill>
                  <a:srgbClr val="FF9900"/>
                </a:solidFill>
              </a:rPr>
              <a:t>      Non Living Components: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1484100" x="502375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Non Living components of an ecosystem: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Sun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Water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Air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Soil</a:t>
            </a:r>
          </a:p>
          <a:p>
            <a:pPr algn="ctr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Minerals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Non-Living components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y="942225" x="67181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>
                <a:solidFill>
                  <a:srgbClr val="4A86E8"/>
                </a:solidFill>
              </a:rPr>
              <a:t>Air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y="3401025" x="540165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00FFFF"/>
                </a:solidFill>
              </a:rPr>
              <a:t>Water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y="4504575" x="1458475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00FF00"/>
                </a:solidFill>
              </a:rPr>
              <a:t>Soil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245225" x="839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FFFF00"/>
                </a:solidFill>
              </a:rPr>
              <a:t>Sunlight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 txBox="1"/>
          <p:nvPr/>
        </p:nvSpPr>
        <p:spPr>
          <a:xfrm>
            <a:off y="356250" x="855025"/>
            <a:ext cy="1258800" cx="2149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water lily is a plant that thrives through photosynthesis. The water lily is considered a producer.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3895100" x="83150"/>
            <a:ext cy="730199" cx="25413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snail eats the water lily. The snail is a herbivore and a Level 1 consumer.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225625" x="5355775"/>
            <a:ext cy="973800" cx="16862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crayfish eats the snail. The crayfish is a Level 2 consumer.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4287000" x="6436425"/>
            <a:ext cy="730199" cx="203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bullfrog then eats the crayfish making it a Level 3 consumer.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463150" x="7683300"/>
            <a:ext cy="1330199" cx="14607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Finally, the snake eats the frog. He then becomes a Level 4 consumer.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 example...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n">
                <a:solidFill>
                  <a:srgbClr val="000000"/>
                </a:solidFill>
              </a:rPr>
              <a:t>Removal of Water: Harmful, or Helpful?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089200" x="5798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*The removal of water from the Marshland ecosystem, better known as wetlands would be detrimental to the Marsh.  Removal of water would cease the existence of the wetlands.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*No water would cause most of the species located in the marsh to either relocate, or die out</a:t>
            </a:r>
            <a:r>
              <a:rPr sz="1400" lang="en">
                <a:solidFill>
                  <a:srgbClr val="000000"/>
                </a:solidFill>
              </a:rPr>
              <a:t>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*Without water the ecosystem would be insufficient to sustain animal and plant life.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000000"/>
                </a:solidFill>
              </a:rPr>
              <a:t>So is the removal of water harmful, or helpful?           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